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85" r:id="rId4"/>
    <p:sldId id="274" r:id="rId5"/>
    <p:sldId id="277" r:id="rId6"/>
    <p:sldId id="276" r:id="rId7"/>
    <p:sldId id="278" r:id="rId8"/>
    <p:sldId id="279" r:id="rId9"/>
    <p:sldId id="280" r:id="rId10"/>
    <p:sldId id="283" r:id="rId11"/>
    <p:sldId id="282" r:id="rId12"/>
    <p:sldId id="284" r:id="rId13"/>
    <p:sldId id="281" r:id="rId14"/>
    <p:sldId id="273" r:id="rId15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49" d="100"/>
          <a:sy n="49" d="100"/>
        </p:scale>
        <p:origin x="8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접속사</a:t>
            </a:r>
            <a:endParaRPr lang="ko-KR" altLang="en-US" sz="4800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</a:rPr>
              <a:t>병렬 구조</a:t>
            </a:r>
            <a:endParaRPr lang="ko-KR" altLang="en-US" sz="4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dirty="0"/>
              <a:t>Basic </a:t>
            </a:r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English1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584785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1. </a:t>
            </a:r>
            <a:r>
              <a:rPr lang="ko-KR" altLang="en-US" sz="3000" dirty="0">
                <a:latin typeface="+mn-ea"/>
              </a:rPr>
              <a:t>동사가 병렬 구조를 이룰 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접속사 뒤에서 조동사가 반복되면 이를 생략하는 경우가 많다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You </a:t>
            </a:r>
            <a:r>
              <a:rPr lang="en-US" altLang="ko-KR" sz="3000" b="1" u="sng" dirty="0">
                <a:latin typeface="+mn-ea"/>
              </a:rPr>
              <a:t>can take the station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b="1" dirty="0">
                <a:latin typeface="+mn-ea"/>
              </a:rPr>
              <a:t>and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(can)</a:t>
            </a:r>
            <a:r>
              <a:rPr lang="en-US" altLang="ko-KR" sz="3000" u="sng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throw the sticks again</a:t>
            </a:r>
            <a:r>
              <a:rPr lang="en-US" altLang="ko-KR" sz="3000" dirty="0">
                <a:latin typeface="+mn-ea"/>
              </a:rPr>
              <a:t>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FF9E1-9FC3-4F94-81AD-3AA8CBE66F46}"/>
              </a:ext>
            </a:extLst>
          </p:cNvPr>
          <p:cNvSpPr txBox="1"/>
          <p:nvPr/>
        </p:nvSpPr>
        <p:spPr>
          <a:xfrm>
            <a:off x="2687855" y="81992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병렬 구조</a:t>
            </a:r>
          </a:p>
        </p:txBody>
      </p:sp>
    </p:spTree>
    <p:extLst>
      <p:ext uri="{BB962C8B-B14F-4D97-AF65-F5344CB8AC3E}">
        <p14:creationId xmlns:p14="http://schemas.microsoft.com/office/powerpoint/2010/main" val="532713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2. to </a:t>
            </a:r>
            <a:r>
              <a:rPr lang="ko-KR" altLang="en-US" sz="3000" dirty="0">
                <a:latin typeface="+mn-ea"/>
              </a:rPr>
              <a:t>부정사가 병렬 구조를 이룰 때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접속사 뒤에 오는 </a:t>
            </a:r>
            <a:r>
              <a:rPr lang="en-US" altLang="ko-KR" sz="3000" dirty="0">
                <a:latin typeface="+mn-ea"/>
              </a:rPr>
              <a:t>to</a:t>
            </a:r>
            <a:r>
              <a:rPr lang="ko-KR" altLang="en-US" sz="3000" dirty="0">
                <a:latin typeface="+mn-ea"/>
              </a:rPr>
              <a:t>는 생략되는 경우가 많다</a:t>
            </a:r>
            <a:r>
              <a:rPr lang="en-US" altLang="ko-KR" sz="3000" dirty="0">
                <a:latin typeface="+mn-ea"/>
              </a:rPr>
              <a:t>. 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People played</a:t>
            </a:r>
            <a:r>
              <a:rPr lang="en-US" altLang="ko-KR" sz="3000" i="1" dirty="0">
                <a:latin typeface="+mn-ea"/>
              </a:rPr>
              <a:t> </a:t>
            </a:r>
            <a:r>
              <a:rPr lang="en-US" altLang="ko-KR" sz="3000" i="1" dirty="0" err="1">
                <a:latin typeface="+mn-ea"/>
              </a:rPr>
              <a:t>Yunnori</a:t>
            </a:r>
            <a:r>
              <a:rPr lang="en-US" altLang="ko-KR" sz="3000" i="1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to make family bonds stronger</a:t>
            </a:r>
            <a:r>
              <a:rPr lang="en-US" altLang="ko-KR" sz="3000" b="1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and </a:t>
            </a:r>
            <a:r>
              <a:rPr lang="en-US" altLang="ko-KR" sz="3000" b="1" u="sng" dirty="0">
                <a:latin typeface="+mn-ea"/>
              </a:rPr>
              <a:t>(to) express hopes for a good harvest</a:t>
            </a:r>
            <a:r>
              <a:rPr lang="en-US" altLang="ko-KR" sz="3000" dirty="0">
                <a:latin typeface="+mn-ea"/>
              </a:rPr>
              <a:t>.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병렬 구조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316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9882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en-US" altLang="ko-KR" sz="3000" b="1" dirty="0">
                <a:latin typeface="+mn-ea"/>
              </a:rPr>
              <a:t> </a:t>
            </a:r>
            <a:r>
              <a:rPr lang="ko-KR" altLang="en-US" sz="3000" b="1" dirty="0">
                <a:latin typeface="+mn-ea"/>
              </a:rPr>
              <a:t>상관 접속사와 병렬 구조</a:t>
            </a:r>
            <a:endParaRPr lang="en-US" altLang="ko-KR" sz="30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두 개 이상의 표현이 짝을 이룬 접속사인 상관 접속사로 연결되는 말은 문법적 형태가 동일해야 한다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병렬 구조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12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병렬 구조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523F712-F635-4614-B13F-ABF4874975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706455"/>
              </p:ext>
            </p:extLst>
          </p:nvPr>
        </p:nvGraphicFramePr>
        <p:xfrm>
          <a:off x="2235680" y="1926722"/>
          <a:ext cx="7591225" cy="2670048"/>
        </p:xfrm>
        <a:graphic>
          <a:graphicData uri="http://schemas.openxmlformats.org/drawingml/2006/table">
            <a:tbl>
              <a:tblPr/>
              <a:tblGrid>
                <a:gridCol w="4336424">
                  <a:extLst>
                    <a:ext uri="{9D8B030D-6E8A-4147-A177-3AD203B41FA5}">
                      <a16:colId xmlns:a16="http://schemas.microsoft.com/office/drawing/2014/main" val="2055601277"/>
                    </a:ext>
                  </a:extLst>
                </a:gridCol>
                <a:gridCol w="3254801">
                  <a:extLst>
                    <a:ext uri="{9D8B030D-6E8A-4147-A177-3AD203B41FA5}">
                      <a16:colId xmlns:a16="http://schemas.microsoft.com/office/drawing/2014/main" val="2379986126"/>
                    </a:ext>
                  </a:extLst>
                </a:gridCol>
              </a:tblGrid>
              <a:tr h="6312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3000" b="1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상관접속사 종류</a:t>
                      </a:r>
                      <a:endParaRPr lang="ko-KR" altLang="en-US" sz="3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3000" b="1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의미</a:t>
                      </a:r>
                      <a:endParaRPr lang="ko-KR" altLang="en-US" sz="30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146619"/>
                  </a:ext>
                </a:extLst>
              </a:tr>
              <a:tr h="6312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both </a:t>
                      </a:r>
                      <a:r>
                        <a:rPr lang="en-US" sz="3000" i="1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and </a:t>
                      </a:r>
                      <a:r>
                        <a:rPr lang="en-US" sz="3000" i="1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lang="en-US" sz="3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ko-KR" alt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와 </a:t>
                      </a:r>
                      <a:r>
                        <a:rPr lang="en-US" altLang="ko-KR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 </a:t>
                      </a:r>
                      <a:r>
                        <a:rPr lang="ko-KR" alt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둘 다</a:t>
                      </a:r>
                      <a:endParaRPr lang="ko-KR" altLang="en-US" sz="3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450796"/>
                  </a:ext>
                </a:extLst>
              </a:tr>
              <a:tr h="6312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not </a:t>
                      </a:r>
                      <a:r>
                        <a:rPr lang="en-US" sz="3000" i="1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en-US" sz="3000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but </a:t>
                      </a:r>
                      <a:r>
                        <a:rPr lang="en-US" sz="3000" i="1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lang="en-US" sz="30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ko-KR" alt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 아니라 </a:t>
                      </a:r>
                      <a:r>
                        <a:rPr 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lang="en-US" sz="3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862279"/>
                  </a:ext>
                </a:extLst>
              </a:tr>
              <a:tr h="6312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not only </a:t>
                      </a:r>
                      <a:r>
                        <a:rPr lang="en-US" sz="3000" i="1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en-US" sz="3000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but (also) </a:t>
                      </a:r>
                      <a:r>
                        <a:rPr lang="en-US" sz="3000" i="1" kern="0" spc="-6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lang="en-US" sz="30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ko-KR" alt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뿐만 아니라 </a:t>
                      </a:r>
                      <a:r>
                        <a:rPr lang="en-US" altLang="ko-KR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r>
                        <a:rPr lang="ko-KR" altLang="en-US" sz="30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</a:t>
                      </a:r>
                      <a:endParaRPr lang="ko-KR" altLang="en-US" sz="3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217971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0B0982FD-2A51-491C-B1C1-FAC190B96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5525" y="35512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870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998989" y="2218504"/>
            <a:ext cx="9169717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>
                <a:latin typeface="+mn-ea"/>
              </a:rPr>
              <a:t>You can drink </a:t>
            </a:r>
            <a:r>
              <a:rPr lang="en-US" altLang="ko-KR" sz="3000" u="sng" dirty="0">
                <a:latin typeface="+mn-ea"/>
              </a:rPr>
              <a:t>water</a:t>
            </a:r>
            <a:r>
              <a:rPr lang="en-US" altLang="ko-KR" sz="3000" dirty="0">
                <a:latin typeface="+mn-ea"/>
              </a:rPr>
              <a:t>, milk, or orange juice.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1128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spc="-150" dirty="0">
                <a:latin typeface="+mj-ea"/>
                <a:ea typeface="+mj-ea"/>
              </a:rPr>
              <a:t>밑줄 친 부분과 병렬 구조로 연결된 어구를 </a:t>
            </a:r>
            <a:r>
              <a:rPr lang="ko-KR" altLang="en-US" sz="2400" u="sng" spc="-150" dirty="0">
                <a:latin typeface="+mj-ea"/>
                <a:ea typeface="+mj-ea"/>
              </a:rPr>
              <a:t>모두</a:t>
            </a:r>
            <a:r>
              <a:rPr lang="ko-KR" altLang="en-US" sz="2400" spc="-150" dirty="0">
                <a:latin typeface="+mj-ea"/>
                <a:ea typeface="+mj-ea"/>
              </a:rPr>
              <a:t> 찾아 밑줄을 그어봅시다</a:t>
            </a:r>
            <a:r>
              <a:rPr lang="en-US" altLang="ko-KR" sz="2400" spc="-150" dirty="0">
                <a:latin typeface="+mj-ea"/>
                <a:ea typeface="+mj-ea"/>
              </a:rPr>
              <a:t>..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4081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82709" y="3005746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milk, orange juice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891086" y="4427252"/>
            <a:ext cx="900016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/>
              <a:t>The festival will be held </a:t>
            </a:r>
            <a:r>
              <a:rPr lang="en-US" altLang="ko-KR" sz="3000" u="sng" dirty="0"/>
              <a:t>at a school</a:t>
            </a:r>
            <a:r>
              <a:rPr lang="en-US" altLang="ko-KR" sz="3000" dirty="0"/>
              <a:t> or in a park.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40203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3000" dirty="0">
                <a:solidFill>
                  <a:srgbClr val="E5007F"/>
                </a:solidFill>
                <a:effectLst/>
              </a:rPr>
              <a:t>In a park</a:t>
            </a:r>
          </a:p>
        </p:txBody>
      </p:sp>
    </p:spTree>
    <p:extLst>
      <p:ext uri="{BB962C8B-B14F-4D97-AF65-F5344CB8AC3E}">
        <p14:creationId xmlns:p14="http://schemas.microsoft.com/office/powerpoint/2010/main" val="379358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9471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000" b="1" dirty="0"/>
              <a:t>접속사 기본 개념</a:t>
            </a:r>
            <a:endParaRPr lang="ko-KR" altLang="en-US" sz="3000" dirty="0"/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/>
              <a:t>1. </a:t>
            </a:r>
            <a:r>
              <a:rPr lang="ko-KR" altLang="en-US" sz="3000" b="1" dirty="0"/>
              <a:t>등위 접속사</a:t>
            </a:r>
            <a:r>
              <a:rPr lang="en-US" altLang="ko-KR" sz="3000" b="1" dirty="0"/>
              <a:t>: </a:t>
            </a:r>
            <a:r>
              <a:rPr lang="ko-KR" altLang="en-US" sz="3000" dirty="0"/>
              <a:t>단어와 단어</a:t>
            </a:r>
            <a:r>
              <a:rPr lang="en-US" altLang="ko-KR" sz="3000" dirty="0"/>
              <a:t>, </a:t>
            </a:r>
            <a:r>
              <a:rPr lang="ko-KR" altLang="en-US" sz="3000" dirty="0"/>
              <a:t>구와 구</a:t>
            </a:r>
            <a:r>
              <a:rPr lang="en-US" altLang="ko-KR" sz="3000" dirty="0"/>
              <a:t>, </a:t>
            </a:r>
            <a:r>
              <a:rPr lang="ko-KR" altLang="en-US" sz="3000" dirty="0"/>
              <a:t>절과 절처럼 문법상 동등한 지위의 말들을 서로 연결하는 접속사로 </a:t>
            </a:r>
            <a:r>
              <a:rPr lang="en-US" altLang="ko-KR" sz="3000" dirty="0"/>
              <a:t>and, or, but, so </a:t>
            </a:r>
            <a:r>
              <a:rPr lang="ko-KR" altLang="en-US" sz="3000" dirty="0"/>
              <a:t>등이 있다</a:t>
            </a:r>
            <a:r>
              <a:rPr lang="en-US" altLang="ko-KR" sz="3000" dirty="0"/>
              <a:t>. </a:t>
            </a:r>
            <a:endParaRPr lang="ko-KR" altLang="en-US" sz="3000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 접속사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38720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000" b="1" dirty="0"/>
              <a:t>접속사 기본 개념</a:t>
            </a:r>
            <a:endParaRPr lang="ko-KR" altLang="en-US" sz="3000" dirty="0"/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/>
              <a:t>2. </a:t>
            </a:r>
            <a:r>
              <a:rPr lang="ko-KR" altLang="en-US" sz="3000" b="1" dirty="0"/>
              <a:t>종속 접속사</a:t>
            </a:r>
            <a:r>
              <a:rPr lang="en-US" altLang="ko-KR" sz="3000" b="1" dirty="0"/>
              <a:t>: </a:t>
            </a:r>
            <a:r>
              <a:rPr lang="ko-KR" altLang="en-US" sz="3000" dirty="0"/>
              <a:t>한 문장 안에 두 개 이상의 절이 등장할 때</a:t>
            </a:r>
            <a:r>
              <a:rPr lang="en-US" altLang="ko-KR" sz="3000" dirty="0"/>
              <a:t>, </a:t>
            </a:r>
            <a:r>
              <a:rPr lang="ko-KR" altLang="en-US" sz="3000" dirty="0"/>
              <a:t>종속절을 주절에 연결해주는 접속사로</a:t>
            </a:r>
            <a:r>
              <a:rPr lang="en-US" altLang="ko-KR" sz="3000" dirty="0"/>
              <a:t>, </a:t>
            </a:r>
            <a:r>
              <a:rPr lang="ko-KR" altLang="en-US" sz="3000" dirty="0"/>
              <a:t>종속 접속사가 이끄는 절이 문장에서 하는 역할에 따라 부사절을 이끄는 접속사</a:t>
            </a:r>
            <a:r>
              <a:rPr lang="en-US" altLang="ko-KR" sz="3000" dirty="0"/>
              <a:t>, </a:t>
            </a:r>
            <a:r>
              <a:rPr lang="ko-KR" altLang="en-US" sz="3000" dirty="0"/>
              <a:t>명사절을 이끄는 접속사 등으로 구분된다</a:t>
            </a:r>
            <a:r>
              <a:rPr lang="en-US" altLang="ko-KR" sz="3000" dirty="0"/>
              <a:t>. </a:t>
            </a:r>
            <a:endParaRPr lang="ko-KR" altLang="en-US" sz="3000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 접속사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921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접속사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A724F97-9276-4FB0-B938-779CAC640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1892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4887EE9-B4CB-444A-9A17-D5B29AAA1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773117"/>
              </p:ext>
            </p:extLst>
          </p:nvPr>
        </p:nvGraphicFramePr>
        <p:xfrm>
          <a:off x="1522669" y="2379618"/>
          <a:ext cx="8426371" cy="3623694"/>
        </p:xfrm>
        <a:graphic>
          <a:graphicData uri="http://schemas.openxmlformats.org/drawingml/2006/table">
            <a:tbl>
              <a:tblPr/>
              <a:tblGrid>
                <a:gridCol w="2101215">
                  <a:extLst>
                    <a:ext uri="{9D8B030D-6E8A-4147-A177-3AD203B41FA5}">
                      <a16:colId xmlns:a16="http://schemas.microsoft.com/office/drawing/2014/main" val="3987568263"/>
                    </a:ext>
                  </a:extLst>
                </a:gridCol>
                <a:gridCol w="3162578">
                  <a:extLst>
                    <a:ext uri="{9D8B030D-6E8A-4147-A177-3AD203B41FA5}">
                      <a16:colId xmlns:a16="http://schemas.microsoft.com/office/drawing/2014/main" val="77237486"/>
                    </a:ext>
                  </a:extLst>
                </a:gridCol>
                <a:gridCol w="3162578">
                  <a:extLst>
                    <a:ext uri="{9D8B030D-6E8A-4147-A177-3AD203B41FA5}">
                      <a16:colId xmlns:a16="http://schemas.microsoft.com/office/drawing/2014/main" val="1469074871"/>
                    </a:ext>
                  </a:extLst>
                </a:gridCol>
              </a:tblGrid>
              <a:tr h="56039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700" b="1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since</a:t>
                      </a:r>
                      <a:endParaRPr 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이유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700" kern="0" spc="-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 </a:t>
                      </a:r>
                      <a:r>
                        <a:rPr lang="ko-KR" altLang="en-US" sz="2700" kern="0" spc="-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때문에</a:t>
                      </a:r>
                      <a:endParaRPr lang="ko-KR" altLang="en-US" sz="27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411037"/>
                  </a:ext>
                </a:extLst>
              </a:tr>
              <a:tr h="560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 이후로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577302"/>
                  </a:ext>
                </a:extLst>
              </a:tr>
              <a:tr h="56039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700" b="1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when</a:t>
                      </a:r>
                      <a:endParaRPr 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하는 때에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733956"/>
                  </a:ext>
                </a:extLst>
              </a:tr>
              <a:tr h="560397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700" b="1" kern="0" spc="-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while</a:t>
                      </a:r>
                      <a:endParaRPr lang="en-US" sz="27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대조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인데 반하여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207060"/>
                  </a:ext>
                </a:extLst>
              </a:tr>
              <a:tr h="5603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27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하는 동안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64272"/>
                  </a:ext>
                </a:extLst>
              </a:tr>
              <a:tr h="56039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700" b="1" kern="0" spc="-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if</a:t>
                      </a:r>
                      <a:endParaRPr lang="en-US" sz="27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조건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만약 </a:t>
                      </a:r>
                      <a:r>
                        <a:rPr lang="en-US" altLang="ko-KR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r>
                        <a:rPr lang="ko-KR" altLang="en-US" sz="2700" kern="0" spc="-6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라면</a:t>
                      </a:r>
                      <a:endParaRPr lang="ko-KR" altLang="en-US" sz="27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962291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C54BEA79-65E8-4230-920C-1CA624EA3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1892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FB71C9-C50A-4531-9C36-A020AE0CAF51}"/>
              </a:ext>
            </a:extLst>
          </p:cNvPr>
          <p:cNvSpPr txBox="1"/>
          <p:nvPr/>
        </p:nvSpPr>
        <p:spPr>
          <a:xfrm>
            <a:off x="1522669" y="1690310"/>
            <a:ext cx="6096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500" b="1" dirty="0">
                <a:latin typeface="+mj-ea"/>
                <a:ea typeface="+mj-ea"/>
              </a:rPr>
              <a:t>부사절을 이끄는 접속사</a:t>
            </a:r>
          </a:p>
        </p:txBody>
      </p:sp>
    </p:spTree>
    <p:extLst>
      <p:ext uri="{BB962C8B-B14F-4D97-AF65-F5344CB8AC3E}">
        <p14:creationId xmlns:p14="http://schemas.microsoft.com/office/powerpoint/2010/main" val="1463289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9882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+mn-ea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ko-KR" altLang="en-US" sz="3000" b="1" dirty="0">
                <a:latin typeface="+mn-ea"/>
              </a:rPr>
              <a:t>시간과 조건을 나타내는 부사절의 시제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시간과 조건을 나타내는 부사절에서는 현재시제로 미래를 나타낸다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접속사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9217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When</a:t>
            </a:r>
            <a:r>
              <a:rPr lang="en-US" altLang="ko-KR" sz="3000" dirty="0">
                <a:latin typeface="+mn-ea"/>
              </a:rPr>
              <a:t> David </a:t>
            </a:r>
            <a:r>
              <a:rPr lang="en-US" altLang="ko-KR" sz="3000" u="sng" dirty="0">
                <a:latin typeface="+mn-ea"/>
              </a:rPr>
              <a:t>arrives</a:t>
            </a:r>
            <a:r>
              <a:rPr lang="en-US" altLang="ko-KR" sz="3000" dirty="0">
                <a:latin typeface="+mn-ea"/>
              </a:rPr>
              <a:t>, we will start the party. (O)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When</a:t>
            </a:r>
            <a:r>
              <a:rPr lang="en-US" altLang="ko-KR" sz="3000" dirty="0">
                <a:latin typeface="+mn-ea"/>
              </a:rPr>
              <a:t> David </a:t>
            </a:r>
            <a:r>
              <a:rPr lang="en-US" altLang="ko-KR" sz="3000" u="sng" dirty="0">
                <a:latin typeface="+mn-ea"/>
              </a:rPr>
              <a:t>will arrive</a:t>
            </a:r>
            <a:r>
              <a:rPr lang="en-US" altLang="ko-KR" sz="3000" dirty="0">
                <a:latin typeface="+mn-ea"/>
              </a:rPr>
              <a:t>, we will start the party. (X)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If</a:t>
            </a:r>
            <a:r>
              <a:rPr lang="en-US" altLang="ko-KR" sz="3000" dirty="0">
                <a:latin typeface="+mn-ea"/>
              </a:rPr>
              <a:t> it </a:t>
            </a:r>
            <a:r>
              <a:rPr lang="en-US" altLang="ko-KR" sz="3000" u="sng" dirty="0">
                <a:latin typeface="+mn-ea"/>
              </a:rPr>
              <a:t>snows</a:t>
            </a:r>
            <a:r>
              <a:rPr lang="en-US" altLang="ko-KR" sz="3000" dirty="0">
                <a:latin typeface="+mn-ea"/>
              </a:rPr>
              <a:t> tomorrow, I will make a snowman. (O)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If</a:t>
            </a:r>
            <a:r>
              <a:rPr lang="en-US" altLang="ko-KR" sz="3000" dirty="0">
                <a:latin typeface="+mn-ea"/>
              </a:rPr>
              <a:t> it </a:t>
            </a:r>
            <a:r>
              <a:rPr lang="en-US" altLang="ko-KR" sz="3000" u="sng" dirty="0">
                <a:latin typeface="+mn-ea"/>
              </a:rPr>
              <a:t>will snow</a:t>
            </a:r>
            <a:r>
              <a:rPr lang="en-US" altLang="ko-KR" sz="3000" dirty="0">
                <a:latin typeface="+mn-ea"/>
              </a:rPr>
              <a:t> tomorrow, I will make a snowman. (X)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접속사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4579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 </a:t>
            </a:r>
            <a:endParaRPr lang="en-US" altLang="ko-KR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AB6638-8218-486F-A447-CFD4A9E69996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E1F31D-586C-4192-B10A-3BB5EB04DF19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A4D24A8-F01C-4F9A-9881-4B9FFE438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9B7D9D-8E96-428C-9F24-DB59D3DC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3C09067C-D9FA-4107-AE48-82E8055BA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D79D6B-2B57-4280-B237-44C1D77E73A5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37AC37-49FD-4B80-B39D-012BE66A8392}"/>
              </a:ext>
            </a:extLst>
          </p:cNvPr>
          <p:cNvSpPr txBox="1"/>
          <p:nvPr/>
        </p:nvSpPr>
        <p:spPr>
          <a:xfrm>
            <a:off x="29114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EB053-0C04-4A35-9959-9ECD65B6A2C9}"/>
              </a:ext>
            </a:extLst>
          </p:cNvPr>
          <p:cNvSpPr txBox="1"/>
          <p:nvPr/>
        </p:nvSpPr>
        <p:spPr>
          <a:xfrm>
            <a:off x="1799645" y="2247958"/>
            <a:ext cx="96315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>
                <a:latin typeface="+mn-ea"/>
              </a:rPr>
              <a:t>(If / Since) it rained again, we stayed home. </a:t>
            </a: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6C4280DB-FF50-4BE5-8C65-2A58EDC9B39C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33AD5D-FF7F-4FDE-A581-59D6EBC4104B}"/>
              </a:ext>
            </a:extLst>
          </p:cNvPr>
          <p:cNvSpPr txBox="1"/>
          <p:nvPr/>
        </p:nvSpPr>
        <p:spPr>
          <a:xfrm>
            <a:off x="1721545" y="2925414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Since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BDEF86-8154-4336-9216-B481E6A10056}"/>
              </a:ext>
            </a:extLst>
          </p:cNvPr>
          <p:cNvSpPr txBox="1"/>
          <p:nvPr/>
        </p:nvSpPr>
        <p:spPr>
          <a:xfrm>
            <a:off x="1753925" y="4152958"/>
            <a:ext cx="9631580" cy="13765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(While / If) I was reading a book, he came in.</a:t>
            </a:r>
          </a:p>
          <a:p>
            <a:pPr algn="just" fontAlgn="base" latinLnBrk="1">
              <a:lnSpc>
                <a:spcPct val="160000"/>
              </a:lnSpc>
            </a:pPr>
            <a:endParaRPr lang="en-US" altLang="ko-KR" sz="30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14F7369A-6822-4895-9DB9-DE4FC9A6CB9F}"/>
              </a:ext>
            </a:extLst>
          </p:cNvPr>
          <p:cNvSpPr/>
          <p:nvPr/>
        </p:nvSpPr>
        <p:spPr>
          <a:xfrm>
            <a:off x="1207825" y="426156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6B01D5-5507-4ACF-A764-0FCEC737191C}"/>
              </a:ext>
            </a:extLst>
          </p:cNvPr>
          <p:cNvSpPr txBox="1"/>
          <p:nvPr/>
        </p:nvSpPr>
        <p:spPr>
          <a:xfrm>
            <a:off x="1721545" y="4867689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While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5227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병렬 구조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D5EEED-946D-4EF8-B0DE-821C244C3D19}"/>
              </a:ext>
            </a:extLst>
          </p:cNvPr>
          <p:cNvSpPr txBox="1"/>
          <p:nvPr/>
        </p:nvSpPr>
        <p:spPr>
          <a:xfrm>
            <a:off x="1509935" y="1663316"/>
            <a:ext cx="9631580" cy="19882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000" b="1" dirty="0">
                <a:latin typeface="+mn-ea"/>
              </a:rPr>
              <a:t>등위 접속사와 병렬 구조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등위 접속사인 </a:t>
            </a:r>
            <a:r>
              <a:rPr lang="en-US" altLang="ko-KR" sz="3000" dirty="0">
                <a:latin typeface="+mn-ea"/>
              </a:rPr>
              <a:t>and, or, but </a:t>
            </a:r>
            <a:r>
              <a:rPr lang="ko-KR" altLang="en-US" sz="3000" dirty="0">
                <a:latin typeface="+mn-ea"/>
              </a:rPr>
              <a:t>등에 의해 연결되는 말은 문법적으로 대등한 성분 또는 형태여야 한다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757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0657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u="sng" dirty="0">
                <a:latin typeface="+mn-ea"/>
              </a:rPr>
              <a:t>Jessica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b="1" dirty="0">
                <a:latin typeface="+mn-ea"/>
              </a:rPr>
              <a:t>and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u="sng" dirty="0">
                <a:latin typeface="+mn-ea"/>
              </a:rPr>
              <a:t>Ashley</a:t>
            </a:r>
            <a:r>
              <a:rPr lang="en-US" altLang="ko-KR" sz="3000" dirty="0">
                <a:latin typeface="+mn-ea"/>
              </a:rPr>
              <a:t> are twin sisters.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→ </a:t>
            </a:r>
            <a:r>
              <a:rPr lang="ko-KR" altLang="en-US" sz="3000" dirty="0">
                <a:latin typeface="+mn-ea"/>
              </a:rPr>
              <a:t>단어와 단어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The librarian told us </a:t>
            </a:r>
            <a:r>
              <a:rPr lang="en-US" altLang="ko-KR" sz="3000" u="sng" dirty="0">
                <a:latin typeface="+mn-ea"/>
              </a:rPr>
              <a:t>to stay quiet</a:t>
            </a:r>
            <a:r>
              <a:rPr lang="en-US" altLang="ko-KR" sz="3000" b="1" dirty="0">
                <a:latin typeface="+mn-ea"/>
              </a:rPr>
              <a:t> or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u="sng" dirty="0">
                <a:latin typeface="+mn-ea"/>
              </a:rPr>
              <a:t>to leave</a:t>
            </a:r>
            <a:r>
              <a:rPr lang="en-US" altLang="ko-KR" sz="3000" dirty="0">
                <a:latin typeface="+mn-ea"/>
              </a:rPr>
              <a:t>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→ </a:t>
            </a:r>
            <a:r>
              <a:rPr lang="ko-KR" altLang="en-US" sz="3000" dirty="0">
                <a:latin typeface="+mn-ea"/>
              </a:rPr>
              <a:t>구와 구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u="sng" dirty="0">
                <a:latin typeface="+mn-ea"/>
              </a:rPr>
              <a:t>He greeted her</a:t>
            </a:r>
            <a:r>
              <a:rPr lang="en-US" altLang="ko-KR" sz="3000" dirty="0">
                <a:latin typeface="+mn-ea"/>
              </a:rPr>
              <a:t>, </a:t>
            </a:r>
            <a:r>
              <a:rPr lang="en-US" altLang="ko-KR" sz="3000" b="1" dirty="0">
                <a:latin typeface="+mn-ea"/>
              </a:rPr>
              <a:t>but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u="sng" dirty="0">
                <a:latin typeface="+mn-ea"/>
              </a:rPr>
              <a:t>she ignored him</a:t>
            </a:r>
            <a:r>
              <a:rPr lang="en-US" altLang="ko-KR" sz="3000" dirty="0">
                <a:latin typeface="+mn-ea"/>
              </a:rPr>
              <a:t>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→ </a:t>
            </a:r>
            <a:r>
              <a:rPr lang="ko-KR" altLang="en-US" sz="3000" dirty="0">
                <a:latin typeface="+mn-ea"/>
              </a:rPr>
              <a:t>절과 절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병렬 구조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0938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539</Words>
  <Application>Microsoft Office PowerPoint</Application>
  <PresentationFormat>와이드스크린</PresentationFormat>
  <Paragraphs>110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2" baseType="lpstr">
      <vt:lpstr>Noto Sans KR</vt:lpstr>
      <vt:lpstr>Noto Sans KR Medium</vt:lpstr>
      <vt:lpstr>나눔 고딕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박은정</cp:lastModifiedBy>
  <cp:revision>32</cp:revision>
  <dcterms:created xsi:type="dcterms:W3CDTF">2024-07-02T00:56:12Z</dcterms:created>
  <dcterms:modified xsi:type="dcterms:W3CDTF">2024-09-25T01:34:30Z</dcterms:modified>
</cp:coreProperties>
</file>